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2"/>
  </p:notesMasterIdLst>
  <p:handoutMasterIdLst>
    <p:handoutMasterId r:id="rId93"/>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5" r:id="rId14"/>
    <p:sldId id="449" r:id="rId15"/>
    <p:sldId id="450" r:id="rId16"/>
    <p:sldId id="451" r:id="rId17"/>
    <p:sldId id="452" r:id="rId18"/>
    <p:sldId id="453" r:id="rId19"/>
    <p:sldId id="454" r:id="rId20"/>
    <p:sldId id="455" r:id="rId21"/>
    <p:sldId id="367" r:id="rId22"/>
    <p:sldId id="368" r:id="rId23"/>
    <p:sldId id="457" r:id="rId24"/>
    <p:sldId id="481" r:id="rId25"/>
    <p:sldId id="369" r:id="rId26"/>
    <p:sldId id="406" r:id="rId27"/>
    <p:sldId id="458" r:id="rId28"/>
    <p:sldId id="370" r:id="rId29"/>
    <p:sldId id="371" r:id="rId30"/>
    <p:sldId id="372" r:id="rId31"/>
    <p:sldId id="373" r:id="rId32"/>
    <p:sldId id="374" r:id="rId33"/>
    <p:sldId id="407" r:id="rId34"/>
    <p:sldId id="408" r:id="rId35"/>
    <p:sldId id="375" r:id="rId36"/>
    <p:sldId id="376" r:id="rId37"/>
    <p:sldId id="377" r:id="rId38"/>
    <p:sldId id="378" r:id="rId39"/>
    <p:sldId id="379" r:id="rId40"/>
    <p:sldId id="380" r:id="rId41"/>
    <p:sldId id="381" r:id="rId42"/>
    <p:sldId id="382" r:id="rId43"/>
    <p:sldId id="384" r:id="rId44"/>
    <p:sldId id="385" r:id="rId45"/>
    <p:sldId id="386" r:id="rId46"/>
    <p:sldId id="409"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10" r:id="rId63"/>
    <p:sldId id="411" r:id="rId64"/>
    <p:sldId id="412" r:id="rId65"/>
    <p:sldId id="413" r:id="rId66"/>
    <p:sldId id="414" r:id="rId67"/>
    <p:sldId id="415"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77" r:id="rId87"/>
    <p:sldId id="478" r:id="rId88"/>
    <p:sldId id="479" r:id="rId89"/>
    <p:sldId id="480" r:id="rId90"/>
    <p:sldId id="431"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103" d="100"/>
          <a:sy n="103" d="100"/>
        </p:scale>
        <p:origin x="392"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1" Type="http://schemas.openxmlformats.org/officeDocument/2006/relationships/image" Target="../media/image81.emf"/><Relationship Id="rId2"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6.emf"/><Relationship Id="rId5" Type="http://schemas.openxmlformats.org/officeDocument/2006/relationships/image" Target="../media/image87.emf"/><Relationship Id="rId1" Type="http://schemas.openxmlformats.org/officeDocument/2006/relationships/image" Target="../media/image85.emf"/><Relationship Id="rId2"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 Id="rId3" Type="http://schemas.openxmlformats.org/officeDocument/2006/relationships/image" Target="../media/image9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emf"/><Relationship Id="rId2"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80</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4.png"/><Relationship Id="rId10"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0.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4.tiff"/><Relationship Id="rId5" Type="http://schemas.openxmlformats.org/officeDocument/2006/relationships/image" Target="../media/image35.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6.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5.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5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4.tiff"/></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5.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6.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1.emf"/><Relationship Id="rId5" Type="http://schemas.openxmlformats.org/officeDocument/2006/relationships/oleObject" Target="../embeddings/oleObject2.bin"/><Relationship Id="rId6" Type="http://schemas.openxmlformats.org/officeDocument/2006/relationships/image" Target="../media/image82.emf"/><Relationship Id="rId7" Type="http://schemas.openxmlformats.org/officeDocument/2006/relationships/oleObject" Target="../embeddings/oleObject3.bin"/><Relationship Id="rId8" Type="http://schemas.openxmlformats.org/officeDocument/2006/relationships/image" Target="../media/image83.emf"/><Relationship Id="rId9" Type="http://schemas.openxmlformats.org/officeDocument/2006/relationships/oleObject" Target="../embeddings/oleObject4.bin"/><Relationship Id="rId10" Type="http://schemas.openxmlformats.org/officeDocument/2006/relationships/image" Target="../media/image8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87.e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85.emf"/><Relationship Id="rId5" Type="http://schemas.openxmlformats.org/officeDocument/2006/relationships/oleObject" Target="../embeddings/oleObject6.bin"/><Relationship Id="rId6" Type="http://schemas.openxmlformats.org/officeDocument/2006/relationships/image" Target="../media/image83.emf"/><Relationship Id="rId7" Type="http://schemas.openxmlformats.org/officeDocument/2006/relationships/oleObject" Target="../embeddings/oleObject7.bin"/><Relationship Id="rId8" Type="http://schemas.openxmlformats.org/officeDocument/2006/relationships/image" Target="../media/image84.emf"/><Relationship Id="rId9" Type="http://schemas.openxmlformats.org/officeDocument/2006/relationships/oleObject" Target="../embeddings/oleObject8.bin"/><Relationship Id="rId10" Type="http://schemas.openxmlformats.org/officeDocument/2006/relationships/image" Target="../media/image8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oleObject" Target="../embeddings/oleObject10.bin"/><Relationship Id="rId7" Type="http://schemas.openxmlformats.org/officeDocument/2006/relationships/image" Target="../media/image88.emf"/><Relationship Id="rId8" Type="http://schemas.openxmlformats.org/officeDocument/2006/relationships/oleObject" Target="../embeddings/oleObject11.bin"/><Relationship Id="rId9" Type="http://schemas.openxmlformats.org/officeDocument/2006/relationships/image" Target="../media/image89.emf"/><Relationship Id="rId10" Type="http://schemas.openxmlformats.org/officeDocument/2006/relationships/oleObject" Target="../embeddings/oleObject12.bin"/><Relationship Id="rId11" Type="http://schemas.openxmlformats.org/officeDocument/2006/relationships/image" Target="../media/image9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92.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2.emf"/><Relationship Id="rId5" Type="http://schemas.openxmlformats.org/officeDocument/2006/relationships/oleObject" Target="../embeddings/oleObject16.bin"/><Relationship Id="rId6" Type="http://schemas.openxmlformats.org/officeDocument/2006/relationships/image" Target="../media/image93.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r>
              <a:rPr lang="en-US" sz="3200" dirty="0" smtClean="0"/>
              <a:t/>
            </a:r>
            <a:br>
              <a:rPr lang="en-US" sz="3200" dirty="0" smtClean="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a:xfrm>
            <a:off x="601939" y="1122441"/>
            <a:ext cx="10327008" cy="1039991"/>
          </a:xfrm>
        </p:spPr>
        <p:txBody>
          <a:bodyPr/>
          <a:lstStyle/>
          <a:p>
            <a:r>
              <a:rPr lang="en-US" dirty="0" smtClean="0"/>
              <a:t>Common architectures</a:t>
            </a:r>
          </a:p>
          <a:p>
            <a:endParaRPr lang="en-US" dirty="0"/>
          </a:p>
          <a:p>
            <a:r>
              <a:rPr lang="en-US" dirty="0" smtClean="0"/>
              <a:t>Add fully connected networks, </a:t>
            </a:r>
          </a:p>
          <a:p>
            <a:r>
              <a:rPr lang="en-US" dirty="0" smtClean="0"/>
              <a:t>CNN, </a:t>
            </a:r>
          </a:p>
          <a:p>
            <a:r>
              <a:rPr lang="en-US" dirty="0" smtClean="0"/>
              <a:t>RNN, </a:t>
            </a:r>
          </a:p>
          <a:p>
            <a:r>
              <a:rPr lang="en-US" dirty="0" smtClean="0"/>
              <a:t>Bidirectional </a:t>
            </a:r>
            <a:r>
              <a:rPr lang="en-US" dirty="0" err="1" smtClean="0"/>
              <a:t>etc</a:t>
            </a:r>
            <a:r>
              <a:rPr lang="en-US" dirty="0" smtClean="0"/>
              <a:t> </a:t>
            </a:r>
          </a:p>
          <a:p>
            <a:r>
              <a:rPr lang="en-US" dirty="0" smtClean="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smtClean="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24742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05136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t>
            </a:r>
            <a:r>
              <a:rPr lang="en-US" sz="3200" dirty="0" smtClean="0"/>
              <a:t>Autoencoders </a:t>
            </a:r>
            <a:r>
              <a:rPr lang="en-US" sz="3200" dirty="0"/>
              <a:t>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24</a:t>
            </a:fld>
            <a:endParaRPr lang="en-US"/>
          </a:p>
        </p:txBody>
      </p:sp>
    </p:spTree>
    <p:extLst>
      <p:ext uri="{BB962C8B-B14F-4D97-AF65-F5344CB8AC3E}">
        <p14:creationId xmlns:p14="http://schemas.microsoft.com/office/powerpoint/2010/main" val="1042122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example imagine you are in Boston and it is cold and want to write a text to a special friend who is having her birthday.</a:t>
            </a:r>
          </a:p>
          <a:p>
            <a:pPr algn="ctr">
              <a:spcAft>
                <a:spcPts val="600"/>
              </a:spcAft>
            </a:pPr>
            <a:r>
              <a:rPr lang="en-US" sz="2400" b="1" dirty="0" smtClean="0"/>
              <a:t>HANNAH HAPPY BIRTHDAY I LOVE YOU DAN</a:t>
            </a:r>
            <a:endParaRPr lang="en-US" sz="2400" dirty="0" smtClean="0"/>
          </a:p>
          <a:p>
            <a:pPr>
              <a:spcAft>
                <a:spcPts val="600"/>
              </a:spcAft>
            </a:pPr>
            <a:r>
              <a:rPr lang="en-US" sz="2400" dirty="0" smtClean="0"/>
              <a:t>Boston is cold, as we all know, (-20C) and I do not want to have my hands out in the cold, so I want to shorten the message. I can use texting language as: </a:t>
            </a:r>
            <a:endParaRPr lang="en-US" sz="2400" dirty="0"/>
          </a:p>
          <a:p>
            <a:pPr algn="ctr">
              <a:spcAft>
                <a:spcPts val="600"/>
              </a:spcAft>
            </a:pPr>
            <a:r>
              <a:rPr lang="en-US" sz="2400" b="1" dirty="0" smtClean="0">
                <a:solidFill>
                  <a:srgbClr val="C00000"/>
                </a:solidFill>
              </a:rPr>
              <a:t>H HBD </a:t>
            </a:r>
            <a:r>
              <a:rPr lang="en-US" sz="2400" b="1" dirty="0" smtClean="0">
                <a:solidFill>
                  <a:srgbClr val="C00000"/>
                </a:solidFill>
              </a:rPr>
              <a:t>ILY D</a:t>
            </a:r>
          </a:p>
          <a:p>
            <a:pPr>
              <a:spcAft>
                <a:spcPts val="600"/>
              </a:spcAft>
            </a:pPr>
            <a:r>
              <a:rPr lang="en-US" sz="2400" dirty="0" smtClean="0"/>
              <a:t>I started with 46 characters and compress them to </a:t>
            </a:r>
            <a:r>
              <a:rPr lang="en-US" sz="2400" dirty="0"/>
              <a:t>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p>
          <a:p>
            <a:pPr marL="457200" indent="-457200">
              <a:spcAft>
                <a:spcPts val="1200"/>
              </a:spcAft>
              <a:buFont typeface="Arial" charset="0"/>
              <a:buChar char="•"/>
            </a:pPr>
            <a:r>
              <a:rPr lang="en-US" dirty="0" smtClean="0">
                <a:solidFill>
                  <a:schemeClr val="tx1">
                    <a:lumMod val="75000"/>
                    <a:lumOff val="25000"/>
                  </a:schemeClr>
                </a:solidFill>
              </a:rPr>
              <a:t>Autoencoders</a:t>
            </a: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We </a:t>
            </a:r>
            <a:r>
              <a:rPr lang="en-US" dirty="0"/>
              <a:t>say that an autoencoder is an example of </a:t>
            </a:r>
            <a:r>
              <a:rPr lang="en-US" b="1" dirty="0"/>
              <a:t>semi-supervised </a:t>
            </a:r>
            <a:r>
              <a:rPr lang="en-US" dirty="0"/>
              <a:t>learning. </a:t>
            </a:r>
            <a:endParaRPr lang="en-US" dirty="0" smtClean="0"/>
          </a:p>
          <a:p>
            <a:endParaRPr lang="en-US" dirty="0" smtClean="0"/>
          </a:p>
          <a:p>
            <a:r>
              <a:rPr lang="en-US" dirty="0" smtClean="0"/>
              <a:t>It </a:t>
            </a:r>
            <a:r>
              <a:rPr lang="en-US" dirty="0"/>
              <a:t>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a:t>
            </a:r>
            <a:r>
              <a:rPr lang="en-US" dirty="0" smtClean="0"/>
              <a:t>inputs</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784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smtClean="0">
                <a:latin typeface="Karla" charset="0"/>
                <a:ea typeface="Karla" charset="0"/>
                <a:cs typeface="Karla" charset="0"/>
              </a:rPr>
              <a:t>20 latent variables</a:t>
            </a:r>
            <a:endParaRPr lang="en-US" sz="2000" dirty="0">
              <a:latin typeface="Karla" charset="0"/>
              <a:ea typeface="Karla" charset="0"/>
              <a:cs typeface="Karla" charset="0"/>
            </a:endParaRP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a:t>
            </a:r>
            <a:r>
              <a:rPr lang="en-US" sz="2000" dirty="0" smtClean="0">
                <a:latin typeface="Karla" charset="0"/>
                <a:ea typeface="Karla" charset="0"/>
                <a:cs typeface="Karla" charset="0"/>
              </a:rPr>
              <a:t>0 latent variables</a:t>
            </a:r>
            <a:endParaRPr lang="en-US" sz="2000" dirty="0">
              <a:latin typeface="Karla" charset="0"/>
              <a:ea typeface="Karla" charset="0"/>
              <a:cs typeface="Karla" charset="0"/>
            </a:endParaRP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a:t>
            </a:r>
            <a:r>
              <a:rPr lang="en-US" sz="2000" dirty="0" smtClean="0">
                <a:latin typeface="Karla" charset="0"/>
                <a:ea typeface="Karla" charset="0"/>
                <a:cs typeface="Karla" charset="0"/>
              </a:rPr>
              <a:t>  latent variables</a:t>
            </a:r>
            <a:endParaRPr lang="en-US" sz="20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t>
            </a:r>
            <a:r>
              <a:rPr lang="en-US" dirty="0" smtClean="0"/>
              <a:t>Review. Neural Networks as function approximation.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r>
                  <a:rPr lang="en-US" b="0" dirty="0" smtClean="0">
                    <a:latin typeface="Karla" charset="0"/>
                    <a:ea typeface="Karla" charset="0"/>
                    <a:cs typeface="Karla" charset="0"/>
                  </a:rPr>
                  <a:t>For some input </a:t>
                </a:r>
                <a:r>
                  <a:rPr lang="en-US" b="0" i="1" dirty="0" smtClean="0">
                    <a:latin typeface="Cambria Math" charset="0"/>
                    <a:ea typeface="Cambria Math" charset="0"/>
                    <a:cs typeface="Cambria Math" charset="0"/>
                  </a:rPr>
                  <a:t>x</a:t>
                </a:r>
                <a:r>
                  <a:rPr lang="en-US" b="0" dirty="0" smtClean="0">
                    <a:latin typeface="Karla" charset="0"/>
                    <a:ea typeface="Karla" charset="0"/>
                    <a:cs typeface="Karla" charset="0"/>
                  </a:rPr>
                  <a:t> </a:t>
                </a:r>
                <a:r>
                  <a:rPr lang="en-US" b="0" dirty="0" smtClean="0">
                    <a:latin typeface="Karla" charset="0"/>
                    <a:ea typeface="Karla" charset="0"/>
                    <a:cs typeface="Karla" charset="0"/>
                  </a:rPr>
                  <a:t>and some output </a:t>
                </a:r>
                <a:r>
                  <a:rPr lang="en-US" i="1" dirty="0" smtClean="0">
                    <a:latin typeface="Cambria Math" charset="0"/>
                    <a:ea typeface="Cambria Math" charset="0"/>
                    <a:cs typeface="Cambria Math" charset="0"/>
                  </a:rPr>
                  <a:t>y </a:t>
                </a:r>
                <a:r>
                  <a:rPr lang="en-US" b="0" dirty="0" smtClean="0">
                    <a:latin typeface="Karla" charset="0"/>
                    <a:ea typeface="Karla" charset="0"/>
                    <a:cs typeface="Karla" charset="0"/>
                  </a:rPr>
                  <a:t> </a:t>
                </a:r>
                <a:r>
                  <a:rPr lang="en-US" dirty="0" smtClean="0">
                    <a:latin typeface="Karla" charset="0"/>
                    <a:ea typeface="Karla" charset="0"/>
                    <a:cs typeface="Karla" charset="0"/>
                  </a:rPr>
                  <a:t>there </a:t>
                </a:r>
                <a:r>
                  <a:rPr lang="en-US" b="0" dirty="0" smtClean="0">
                    <a:latin typeface="Karla" charset="0"/>
                    <a:ea typeface="Karla" charset="0"/>
                    <a:cs typeface="Karla" charset="0"/>
                  </a:rPr>
                  <a:t>is a mapping </a:t>
                </a:r>
                <a:r>
                  <a:rPr lang="en-US" b="0" dirty="0" smtClean="0">
                    <a:latin typeface="Karla" charset="0"/>
                    <a:ea typeface="Karla" charset="0"/>
                    <a:cs typeface="Karla" charset="0"/>
                  </a:rPr>
                  <a:t>from input space to output space</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smtClean="0"/>
              </a:p>
              <a:p>
                <a:r>
                  <a:rPr lang="en-US" dirty="0" smtClean="0"/>
                  <a:t>The goal is </a:t>
                </a:r>
                <a:r>
                  <a:rPr lang="en-US" dirty="0" smtClean="0"/>
                  <a:t>to find  </a:t>
                </a:r>
                <a:r>
                  <a:rPr lang="en-US" dirty="0" smtClean="0"/>
                  <a:t>estimate of</a:t>
                </a:r>
                <a:r>
                  <a:rPr lang="en-US" dirty="0" smtClean="0"/>
                  <a:t> </a:t>
                </a:r>
                <a:r>
                  <a:rPr lang="en-US" i="1" dirty="0" smtClean="0">
                    <a:latin typeface="Cambria Math" charset="0"/>
                    <a:ea typeface="Cambria Math" charset="0"/>
                    <a:cs typeface="Cambria Math" charset="0"/>
                  </a:rPr>
                  <a:t>f(x</a:t>
                </a:r>
                <a:r>
                  <a:rPr lang="en-US" i="1" dirty="0" smtClean="0">
                    <a:latin typeface="Cambria Math" charset="0"/>
                    <a:ea typeface="Cambria Math" charset="0"/>
                    <a:cs typeface="Cambria Math" charset="0"/>
                  </a:rPr>
                  <a:t>) </a:t>
                </a:r>
                <a:r>
                  <a:rPr lang="en-US" dirty="0" smtClean="0">
                    <a:latin typeface="Karla" charset="0"/>
                    <a:ea typeface="Karla" charset="0"/>
                    <a:cs typeface="Karla" charset="0"/>
                  </a:rPr>
                  <a:t>which we will call</a:t>
                </a:r>
                <a:r>
                  <a:rPr lang="en-US" i="1" dirty="0" smtClean="0">
                    <a:latin typeface="Cambria Math" charset="0"/>
                    <a:ea typeface="Cambria Math" charset="0"/>
                    <a:cs typeface="Cambria Math" charset="0"/>
                  </a:rPr>
                  <a:t> </a:t>
                </a:r>
                <a:r>
                  <a:rPr lang="en-US" dirty="0" smtClean="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smtClean="0"/>
                  <a:t>.</a:t>
                </a:r>
              </a:p>
              <a:p>
                <a:r>
                  <a:rPr lang="en-US" dirty="0" smtClean="0"/>
                  <a:t> </a:t>
                </a:r>
              </a:p>
              <a:p>
                <a:r>
                  <a:rPr lang="en-US" dirty="0" smtClean="0"/>
                  <a:t>Statistical </a:t>
                </a:r>
                <a:r>
                  <a:rPr lang="en-US" dirty="0" smtClean="0"/>
                  <a:t>learning or </a:t>
                </a:r>
                <a:r>
                  <a:rPr lang="en-US" dirty="0" smtClean="0"/>
                  <a:t>modeling is the process of finding this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smtClean="0"/>
                  <a:t>Neural </a:t>
                </a:r>
                <a:r>
                  <a:rPr lang="en-US" dirty="0" smtClean="0"/>
                  <a:t>networks is just </a:t>
                </a:r>
                <a:r>
                  <a:rPr lang="en-US" dirty="0" smtClean="0"/>
                  <a:t>one of many ways to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smtClean="0"/>
                  <a:t>.</a:t>
                </a: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1240" t="-1664" r="-118" b="-2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3473771" cy="369332"/>
          </a:xfrm>
          <a:prstGeom prst="rect">
            <a:avLst/>
          </a:prstGeom>
          <a:noFill/>
        </p:spPr>
        <p:txBody>
          <a:bodyPr wrap="none" rtlCol="0">
            <a:spAutoFit/>
          </a:bodyPr>
          <a:lstStyle/>
          <a:p>
            <a:r>
              <a:rPr lang="en-US" dirty="0" smtClean="0"/>
              <a:t>Change +/- 100 the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613678" cy="3392424"/>
          </a:xfrm>
        </p:spPr>
      </p:pic>
    </p:spTree>
    <p:extLst>
      <p:ext uri="{BB962C8B-B14F-4D97-AF65-F5344CB8AC3E}">
        <p14:creationId xmlns:p14="http://schemas.microsoft.com/office/powerpoint/2010/main" val="391520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could be </a:t>
            </a:r>
            <a:r>
              <a:rPr lang="en-US" dirty="0" smtClean="0"/>
              <a:t>images </a:t>
            </a:r>
            <a:r>
              <a:rPr lang="en-US" dirty="0" smtClean="0"/>
              <a:t>and the </a:t>
            </a:r>
            <a:r>
              <a:rPr lang="en-US" dirty="0" smtClean="0"/>
              <a:t>output </a:t>
            </a:r>
            <a:r>
              <a:rPr lang="en-US" i="1" dirty="0" smtClean="0">
                <a:latin typeface="Cambria Math" charset="0"/>
                <a:ea typeface="Cambria Math" charset="0"/>
                <a:cs typeface="Cambria Math" charset="0"/>
              </a:rPr>
              <a:t>y</a:t>
            </a:r>
            <a:r>
              <a:rPr lang="en-US" dirty="0" smtClean="0"/>
              <a:t> could be </a:t>
            </a:r>
            <a:r>
              <a:rPr lang="en-US" dirty="0" smtClean="0"/>
              <a:t>the class or type.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111765" cy="2885656"/>
            <a:chOff x="1019089" y="2821375"/>
            <a:chExt cx="1011176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9" name="TextBox 8"/>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a:t>
            </a:r>
            <a:r>
              <a:rPr lang="en-US" sz="4400" dirty="0" smtClean="0"/>
              <a:t>Models</a:t>
            </a:r>
            <a:br>
              <a:rPr lang="en-US" sz="4400" dirty="0" smtClean="0"/>
            </a:br>
            <a:r>
              <a:rPr lang="en-US" sz="4400" dirty="0" smtClean="0"/>
              <a:t>motivation </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68</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 could be the signal </a:t>
            </a:r>
            <a:r>
              <a:rPr lang="en-US" dirty="0" smtClean="0"/>
              <a:t>from a sensor, e.g. gravitational </a:t>
            </a:r>
            <a:r>
              <a:rPr lang="en-US" dirty="0" smtClean="0"/>
              <a:t>wave detector, and the </a:t>
            </a:r>
            <a:r>
              <a:rPr lang="en-US" dirty="0" smtClean="0"/>
              <a:t>output </a:t>
            </a:r>
            <a:r>
              <a:rPr lang="en-US" dirty="0" smtClean="0"/>
              <a:t>whether it is a true signal </a:t>
            </a:r>
            <a:r>
              <a:rPr lang="en-US" dirty="0" smtClean="0"/>
              <a:t>or a </a:t>
            </a:r>
            <a:r>
              <a:rPr lang="en-US" dirty="0" smtClean="0"/>
              <a:t>glitch.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smtClean="0"/>
              <a:t>{True/False}</a:t>
            </a:r>
            <a:endParaRPr lang="en-US" dirty="0"/>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286"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287"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288"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289"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49"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50"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51"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52"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53"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could </a:t>
            </a:r>
            <a:r>
              <a:rPr lang="en-US" dirty="0" smtClean="0"/>
              <a:t>be even simpler, height, gender, nationality and output the weight.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295"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296"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297"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41"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65"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2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29"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the pricing</a:t>
                </a:r>
                <a:r>
                  <a:rPr lang="en-US" dirty="0" smtClean="0"/>
                  <a:t>,  </a:t>
                </a:r>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smtClean="0"/>
                  <a:t> and </a:t>
                </a:r>
                <a:r>
                  <a:rPr lang="en-US" dirty="0" smtClean="0"/>
                  <a:t>the output </a:t>
                </a:r>
                <a:r>
                  <a:rPr lang="en-US" dirty="0" smtClean="0"/>
                  <a:t>the </a:t>
                </a:r>
                <a:r>
                  <a:rPr lang="en-US" dirty="0" smtClean="0"/>
                  <a:t>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9641280" y="3664508"/>
                <a:ext cx="7027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9641280" y="3664508"/>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16741</TotalTime>
  <Words>1987</Words>
  <Application>Microsoft Macintosh PowerPoint</Application>
  <PresentationFormat>Widescreen</PresentationFormat>
  <Paragraphs>419</Paragraphs>
  <Slides>90</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Calibri</vt:lpstr>
      <vt:lpstr>Cambria Math</vt:lpstr>
      <vt:lpstr>Karla</vt:lpstr>
      <vt:lpstr>Mangal</vt:lpstr>
      <vt:lpstr>Times</vt:lpstr>
      <vt:lpstr>Arial</vt:lpstr>
      <vt:lpstr>GEC_template</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PowerPoint Presentation</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197</cp:revision>
  <dcterms:created xsi:type="dcterms:W3CDTF">2018-06-13T00:26:17Z</dcterms:created>
  <dcterms:modified xsi:type="dcterms:W3CDTF">2019-01-22T04:29:46Z</dcterms:modified>
</cp:coreProperties>
</file>